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8" r:id="rId2"/>
    <p:sldId id="285" r:id="rId3"/>
    <p:sldId id="287" r:id="rId4"/>
    <p:sldId id="262" r:id="rId5"/>
    <p:sldId id="272" r:id="rId6"/>
    <p:sldId id="286" r:id="rId7"/>
    <p:sldId id="273" r:id="rId8"/>
    <p:sldId id="261" r:id="rId9"/>
    <p:sldId id="277" r:id="rId10"/>
    <p:sldId id="281" r:id="rId11"/>
    <p:sldId id="274" r:id="rId12"/>
    <p:sldId id="278" r:id="rId13"/>
    <p:sldId id="282" r:id="rId14"/>
    <p:sldId id="275" r:id="rId15"/>
    <p:sldId id="279" r:id="rId16"/>
    <p:sldId id="283" r:id="rId17"/>
    <p:sldId id="276" r:id="rId18"/>
    <p:sldId id="280" r:id="rId19"/>
    <p:sldId id="284" r:id="rId20"/>
    <p:sldId id="271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189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377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565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754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5943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131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319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508" algn="l" defTabSz="182875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754" latinLnBrk="0">
      <a:defRPr sz="2400">
        <a:latin typeface="+mn-lt"/>
        <a:ea typeface="+mn-ea"/>
        <a:cs typeface="+mn-cs"/>
        <a:sym typeface="Calibri"/>
      </a:defRPr>
    </a:lvl1pPr>
    <a:lvl2pPr indent="228600" defTabSz="1828754" latinLnBrk="0">
      <a:defRPr sz="2400">
        <a:latin typeface="+mn-lt"/>
        <a:ea typeface="+mn-ea"/>
        <a:cs typeface="+mn-cs"/>
        <a:sym typeface="Calibri"/>
      </a:defRPr>
    </a:lvl2pPr>
    <a:lvl3pPr indent="457200" defTabSz="1828754" latinLnBrk="0">
      <a:defRPr sz="2400">
        <a:latin typeface="+mn-lt"/>
        <a:ea typeface="+mn-ea"/>
        <a:cs typeface="+mn-cs"/>
        <a:sym typeface="Calibri"/>
      </a:defRPr>
    </a:lvl3pPr>
    <a:lvl4pPr indent="685800" defTabSz="1828754" latinLnBrk="0">
      <a:defRPr sz="2400">
        <a:latin typeface="+mn-lt"/>
        <a:ea typeface="+mn-ea"/>
        <a:cs typeface="+mn-cs"/>
        <a:sym typeface="Calibri"/>
      </a:defRPr>
    </a:lvl4pPr>
    <a:lvl5pPr indent="914400" defTabSz="1828754" latinLnBrk="0">
      <a:defRPr sz="2400">
        <a:latin typeface="+mn-lt"/>
        <a:ea typeface="+mn-ea"/>
        <a:cs typeface="+mn-cs"/>
        <a:sym typeface="Calibri"/>
      </a:defRPr>
    </a:lvl5pPr>
    <a:lvl6pPr indent="1143000" defTabSz="1828754" latinLnBrk="0">
      <a:defRPr sz="2400">
        <a:latin typeface="+mn-lt"/>
        <a:ea typeface="+mn-ea"/>
        <a:cs typeface="+mn-cs"/>
        <a:sym typeface="Calibri"/>
      </a:defRPr>
    </a:lvl6pPr>
    <a:lvl7pPr indent="1371600" defTabSz="1828754" latinLnBrk="0">
      <a:defRPr sz="2400">
        <a:latin typeface="+mn-lt"/>
        <a:ea typeface="+mn-ea"/>
        <a:cs typeface="+mn-cs"/>
        <a:sym typeface="Calibri"/>
      </a:defRPr>
    </a:lvl7pPr>
    <a:lvl8pPr indent="1600200" defTabSz="1828754" latinLnBrk="0">
      <a:defRPr sz="2400">
        <a:latin typeface="+mn-lt"/>
        <a:ea typeface="+mn-ea"/>
        <a:cs typeface="+mn-cs"/>
        <a:sym typeface="Calibri"/>
      </a:defRPr>
    </a:lvl8pPr>
    <a:lvl9pPr indent="1828800" defTabSz="1828754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https://www.arduined.eu/ch340-windows-10-driver-download/#google_vignette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21610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https://www.arduined.eu/ch340-windows-10-driver-download/#google_vignette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154922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https://www.arduined.eu/ch340-windows-10-driver-download/#google_vignette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421739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  <p:extLst>
      <p:ext uri="{BB962C8B-B14F-4D97-AF65-F5344CB8AC3E}">
        <p14:creationId xmlns:p14="http://schemas.microsoft.com/office/powerpoint/2010/main" val="353005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  <p:extLst>
      <p:ext uri="{BB962C8B-B14F-4D97-AF65-F5344CB8AC3E}">
        <p14:creationId xmlns:p14="http://schemas.microsoft.com/office/powerpoint/2010/main" val="3087908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  <p:extLst>
      <p:ext uri="{BB962C8B-B14F-4D97-AF65-F5344CB8AC3E}">
        <p14:creationId xmlns:p14="http://schemas.microsoft.com/office/powerpoint/2010/main" val="3434592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377">
              <a:defRPr sz="1200"/>
            </a:lvl1pPr>
          </a:lstStyle>
          <a:p>
            <a:r>
              <a:t>Portada con foto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4"/>
            <a:ext cx="18288000" cy="331152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457189" algn="ctr">
              <a:buSzTx/>
              <a:buFontTx/>
              <a:buNone/>
              <a:defRPr sz="4800"/>
            </a:lvl2pPr>
            <a:lvl3pPr marL="0" indent="914377" algn="ctr">
              <a:buSzTx/>
              <a:buFontTx/>
              <a:buNone/>
              <a:defRPr sz="4800"/>
            </a:lvl3pPr>
            <a:lvl4pPr marL="0" indent="1371565" algn="ctr">
              <a:buSzTx/>
              <a:buFontTx/>
              <a:buNone/>
              <a:defRPr sz="4800"/>
            </a:lvl4pPr>
            <a:lvl5pPr marL="0" indent="1828754" algn="ctr">
              <a:buSzTx/>
              <a:buFontTx/>
              <a:buNone/>
              <a:defRPr sz="4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21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>
            <a:spLocks noGrp="1"/>
          </p:cNvSpPr>
          <p:nvPr>
            <p:ph type="title"/>
          </p:nvPr>
        </p:nvSpPr>
        <p:spPr>
          <a:xfrm>
            <a:off x="1663701" y="3419480"/>
            <a:ext cx="21031201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Texto del título</a:t>
            </a:r>
          </a:p>
        </p:txBody>
      </p:sp>
      <p:sp>
        <p:nvSpPr>
          <p:cNvPr id="3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63701" y="9178928"/>
            <a:ext cx="21031201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457189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914377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1371565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1828754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9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9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1" cy="2651126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8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79577" y="3362326"/>
            <a:ext cx="10315576" cy="164782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457189">
              <a:buSzTx/>
              <a:buFontTx/>
              <a:buNone/>
              <a:defRPr sz="4800" b="1"/>
            </a:lvl2pPr>
            <a:lvl3pPr marL="0" indent="914377">
              <a:buSzTx/>
              <a:buFontTx/>
              <a:buNone/>
              <a:defRPr sz="4800" b="1"/>
            </a:lvl3pPr>
            <a:lvl4pPr marL="0" indent="1371565">
              <a:buSzTx/>
              <a:buFontTx/>
              <a:buNone/>
              <a:defRPr sz="4800" b="1"/>
            </a:lvl4pPr>
            <a:lvl5pPr marL="0" indent="1828754">
              <a:buSzTx/>
              <a:buFontTx/>
              <a:buNone/>
              <a:defRPr sz="4800"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Marcador de texto 4"/>
          <p:cNvSpPr>
            <a:spLocks noGrp="1"/>
          </p:cNvSpPr>
          <p:nvPr>
            <p:ph type="body" sz="quarter" idx="21"/>
          </p:nvPr>
        </p:nvSpPr>
        <p:spPr>
          <a:xfrm>
            <a:off x="12344402" y="3362326"/>
            <a:ext cx="10366377" cy="1647825"/>
          </a:xfrm>
          <a:prstGeom prst="rect">
            <a:avLst/>
          </a:prstGeom>
          <a:ln w="12700"/>
        </p:spPr>
        <p:txBody>
          <a:bodyPr anchor="b"/>
          <a:lstStyle/>
          <a:p>
            <a:pPr marL="0" indent="0"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Texto del título</a:t>
            </a:r>
          </a:p>
        </p:txBody>
      </p:sp>
      <p:sp>
        <p:nvSpPr>
          <p:cNvPr id="73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1"/>
            <a:ext cx="12344401" cy="974725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979689" indent="-522500">
              <a:defRPr sz="6400"/>
            </a:lvl2pPr>
            <a:lvl3pPr marL="1523961" indent="-609584">
              <a:defRPr sz="6400"/>
            </a:lvl3pPr>
            <a:lvl4pPr marL="2103066" indent="-731500">
              <a:defRPr sz="6400"/>
            </a:lvl4pPr>
            <a:lvl5pPr marL="2560255" indent="-731500">
              <a:defRPr sz="64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Marcador de texto 3"/>
          <p:cNvSpPr>
            <a:spLocks noGrp="1"/>
          </p:cNvSpPr>
          <p:nvPr>
            <p:ph type="body" sz="quarter" idx="21"/>
          </p:nvPr>
        </p:nvSpPr>
        <p:spPr>
          <a:xfrm>
            <a:off x="1679575" y="4114802"/>
            <a:ext cx="7864476" cy="7623176"/>
          </a:xfrm>
          <a:prstGeom prst="rect">
            <a:avLst/>
          </a:prstGeom>
          <a:ln w="12700"/>
        </p:spPr>
        <p:txBody>
          <a:bodyPr/>
          <a:lstStyle/>
          <a:p>
            <a:pPr marL="0" indent="0">
              <a:buSzTx/>
              <a:buFontTx/>
              <a:buNone/>
              <a:defRPr sz="3200"/>
            </a:pPr>
            <a:endParaRPr/>
          </a:p>
        </p:txBody>
      </p:sp>
      <p:sp>
        <p:nvSpPr>
          <p:cNvPr id="7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Texto del título</a:t>
            </a:r>
          </a:p>
        </p:txBody>
      </p:sp>
      <p:sp>
        <p:nvSpPr>
          <p:cNvPr id="83" name="Marcador de posición de imagen 2"/>
          <p:cNvSpPr>
            <a:spLocks noGrp="1"/>
          </p:cNvSpPr>
          <p:nvPr>
            <p:ph type="pic" sz="half" idx="21"/>
          </p:nvPr>
        </p:nvSpPr>
        <p:spPr>
          <a:xfrm>
            <a:off x="10366375" y="1974851"/>
            <a:ext cx="12344401" cy="9747251"/>
          </a:xfrm>
          <a:prstGeom prst="rect">
            <a:avLst/>
          </a:prstGeom>
          <a:ln w="12700"/>
        </p:spPr>
        <p:txBody>
          <a:bodyPr tIns="45719" bIns="45719">
            <a:noAutofit/>
          </a:bodyPr>
          <a:lstStyle/>
          <a:p>
            <a:endParaRPr/>
          </a:p>
        </p:txBody>
      </p:sp>
      <p:sp>
        <p:nvSpPr>
          <p:cNvPr id="84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1"/>
            <a:ext cx="7864476" cy="76231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457189">
              <a:buSzTx/>
              <a:buFontTx/>
              <a:buNone/>
              <a:defRPr sz="3200"/>
            </a:lvl2pPr>
            <a:lvl3pPr marL="0" indent="914377">
              <a:buSzTx/>
              <a:buFontTx/>
              <a:buNone/>
              <a:defRPr sz="3200"/>
            </a:lvl3pPr>
            <a:lvl4pPr marL="0" indent="1371565">
              <a:buSzTx/>
              <a:buFontTx/>
              <a:buNone/>
              <a:defRPr sz="3200"/>
            </a:lvl4pPr>
            <a:lvl5pPr marL="0" indent="1828754">
              <a:buSzTx/>
              <a:buFontTx/>
              <a:buNone/>
              <a:defRPr sz="3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22203052" y="12835872"/>
            <a:ext cx="504548" cy="48391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754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187" marR="0" indent="-457187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990575" marR="0" indent="-533385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554440" marR="0" indent="-640063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082747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539936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997124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454313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911501" marR="0" indent="-711181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368689" marR="0" indent="-711180" algn="l" defTabSz="1828754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189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377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565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754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5943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131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319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508" algn="r" defTabSz="18287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hyperlink" Target="https://github.com/christian-leufulab/build_proximity_sensor.g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7" y="877980"/>
            <a:ext cx="22618066" cy="11950079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CuadroTexto 15"/>
          <p:cNvSpPr txBox="1"/>
          <p:nvPr/>
        </p:nvSpPr>
        <p:spPr>
          <a:xfrm>
            <a:off x="11412415" y="8226352"/>
            <a:ext cx="11072618" cy="295465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 algn="r">
              <a:lnSpc>
                <a:spcPct val="90000"/>
              </a:lnSpc>
              <a:defRPr sz="100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sp>
        <p:nvSpPr>
          <p:cNvPr id="117" name="CuadroTexto 24"/>
          <p:cNvSpPr txBox="1"/>
          <p:nvPr/>
        </p:nvSpPr>
        <p:spPr>
          <a:xfrm>
            <a:off x="1298448" y="11099925"/>
            <a:ext cx="3478447" cy="6771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>
              <a:defRPr sz="32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11 de abril de 2022</a:t>
            </a:r>
            <a:endParaRPr dirty="0"/>
          </a:p>
        </p:txBody>
      </p:sp>
      <p:sp>
        <p:nvSpPr>
          <p:cNvPr id="118" name="CuadroTexto 25"/>
          <p:cNvSpPr txBox="1"/>
          <p:nvPr/>
        </p:nvSpPr>
        <p:spPr>
          <a:xfrm>
            <a:off x="13258917" y="11099925"/>
            <a:ext cx="9226116" cy="7924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defRPr sz="4000">
                <a:solidFill>
                  <a:srgbClr val="384241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Taller de electrónica básica</a:t>
            </a:r>
            <a:endParaRPr dirty="0"/>
          </a:p>
        </p:txBody>
      </p:sp>
      <p:pic>
        <p:nvPicPr>
          <p:cNvPr id="120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66" y="1893980"/>
            <a:ext cx="3652228" cy="2075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9032" y="877980"/>
            <a:ext cx="2032001" cy="456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n" descr="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8272" y="877980"/>
            <a:ext cx="9748775" cy="3911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396460" y="1898014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Secuencia LED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396458" y="3460752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Definir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Utilizar temporizadores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Controlar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F1D21F7-214C-44C1-9A05-CE9210AC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1024783"/>
            <a:ext cx="6715936" cy="107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9437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8" y="8903478"/>
            <a:ext cx="9748775" cy="39118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uadroTexto 15"/>
          <p:cNvSpPr txBox="1"/>
          <p:nvPr/>
        </p:nvSpPr>
        <p:spPr>
          <a:xfrm>
            <a:off x="20547200" y="1543763"/>
            <a:ext cx="2224269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90000"/>
              </a:lnSpc>
              <a:defRPr sz="12000">
                <a:solidFill>
                  <a:srgbClr val="3841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rPr dirty="0"/>
              <a:t>0</a:t>
            </a:r>
            <a:r>
              <a:rPr lang="es-ES" dirty="0"/>
              <a:t>2</a:t>
            </a:r>
            <a:endParaRPr dirty="0"/>
          </a:p>
        </p:txBody>
      </p:sp>
      <p:sp>
        <p:nvSpPr>
          <p:cNvPr id="143" name="CuadroTexto 15"/>
          <p:cNvSpPr txBox="1"/>
          <p:nvPr/>
        </p:nvSpPr>
        <p:spPr>
          <a:xfrm>
            <a:off x="1913319" y="1726643"/>
            <a:ext cx="11898326" cy="35086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12000">
                <a:solidFill>
                  <a:srgbClr val="3841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Funcionamiento RGB</a:t>
            </a:r>
            <a:endParaRPr dirty="0"/>
          </a:p>
        </p:txBody>
      </p:sp>
      <p:sp>
        <p:nvSpPr>
          <p:cNvPr id="144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45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7293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99217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Funcionamiento RGB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Controlar salidas analógicas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analogWrite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PWM </a:t>
            </a:r>
            <a:r>
              <a:rPr lang="es-ES" dirty="0">
                <a:sym typeface="Wingdings" panose="05000000000000000000" pitchFamily="2" charset="2"/>
              </a:rPr>
              <a:t> Modulación por ancho de pulso</a:t>
            </a:r>
            <a:r>
              <a:rPr lang="es-E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FC0CF0B-F19B-4ED9-94A4-FFEBE91E0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54" y="2340781"/>
            <a:ext cx="7619999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B3290B9-A77B-4967-A30E-91840A5A0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155" y="6858002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28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Funcionamiento RGB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Controlar salidas analógicas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err="1"/>
              <a:t>analogWrite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PWM </a:t>
            </a:r>
            <a:r>
              <a:rPr lang="es-ES" dirty="0">
                <a:sym typeface="Wingdings" panose="05000000000000000000" pitchFamily="2" charset="2"/>
              </a:rPr>
              <a:t> Modulación por ancho de pulso</a:t>
            </a:r>
            <a:r>
              <a:rPr lang="es-E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2F60B0A-6835-4964-B585-0CCD6905D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134" y="1024783"/>
            <a:ext cx="6715936" cy="1071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5363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8" y="8903478"/>
            <a:ext cx="9748775" cy="39118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uadroTexto 15"/>
          <p:cNvSpPr txBox="1"/>
          <p:nvPr/>
        </p:nvSpPr>
        <p:spPr>
          <a:xfrm>
            <a:off x="20547200" y="1543763"/>
            <a:ext cx="2224269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90000"/>
              </a:lnSpc>
              <a:defRPr sz="12000">
                <a:solidFill>
                  <a:srgbClr val="3841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rPr dirty="0"/>
              <a:t>0</a:t>
            </a:r>
            <a:r>
              <a:rPr lang="es-ES" dirty="0"/>
              <a:t>3</a:t>
            </a:r>
            <a:endParaRPr dirty="0"/>
          </a:p>
        </p:txBody>
      </p:sp>
      <p:sp>
        <p:nvSpPr>
          <p:cNvPr id="143" name="CuadroTexto 15"/>
          <p:cNvSpPr txBox="1"/>
          <p:nvPr/>
        </p:nvSpPr>
        <p:spPr>
          <a:xfrm>
            <a:off x="1913319" y="1726643"/>
            <a:ext cx="11898326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12000">
                <a:solidFill>
                  <a:srgbClr val="3841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Sensor ultrasónico</a:t>
            </a:r>
            <a:endParaRPr dirty="0"/>
          </a:p>
        </p:txBody>
      </p:sp>
      <p:sp>
        <p:nvSpPr>
          <p:cNvPr id="144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45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7293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3843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Sensor ultrasónico HC-SR04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32821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Puerto Serie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Velocidad del aire (340 m/s)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D729E27-E7BB-4B70-A0A8-1EE6BE67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96" y="903295"/>
            <a:ext cx="8229600" cy="6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83B2014C-636F-4F79-96E1-FBB42403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871" y="8017365"/>
            <a:ext cx="90868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1620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Sensor ultrasónico HC-SR04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32821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Puerto Serie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Velocidad del aire (340 m/s)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F88E6B99-AEA4-4B08-9D2C-7EB145C54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06" y="3121303"/>
            <a:ext cx="8549211" cy="73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48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8" y="8903478"/>
            <a:ext cx="9748775" cy="39118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uadroTexto 15"/>
          <p:cNvSpPr txBox="1"/>
          <p:nvPr/>
        </p:nvSpPr>
        <p:spPr>
          <a:xfrm>
            <a:off x="20547200" y="1543763"/>
            <a:ext cx="2224269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90000"/>
              </a:lnSpc>
              <a:defRPr sz="12000">
                <a:solidFill>
                  <a:srgbClr val="3841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rPr dirty="0"/>
              <a:t>0</a:t>
            </a:r>
            <a:r>
              <a:rPr lang="es-ES" dirty="0"/>
              <a:t>4</a:t>
            </a:r>
            <a:endParaRPr dirty="0"/>
          </a:p>
        </p:txBody>
      </p:sp>
      <p:sp>
        <p:nvSpPr>
          <p:cNvPr id="143" name="CuadroTexto 15"/>
          <p:cNvSpPr txBox="1"/>
          <p:nvPr/>
        </p:nvSpPr>
        <p:spPr>
          <a:xfrm>
            <a:off x="1913319" y="1726643"/>
            <a:ext cx="11898326" cy="35086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12000">
                <a:solidFill>
                  <a:srgbClr val="3841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Alarma de proximidad LED</a:t>
            </a:r>
            <a:endParaRPr dirty="0"/>
          </a:p>
        </p:txBody>
      </p:sp>
      <p:sp>
        <p:nvSpPr>
          <p:cNvPr id="144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45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7293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497244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Alarma de proximidad LED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Condicional “</a:t>
            </a:r>
            <a:r>
              <a:rPr lang="es-ES" dirty="0" err="1"/>
              <a:t>If</a:t>
            </a:r>
            <a:r>
              <a:rPr lang="es-E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Salidas digitales</a:t>
            </a:r>
          </a:p>
          <a:p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Salidas analógicas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9FC0AC-1D65-4EB1-A198-3BB1056A7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4708" y="1859572"/>
            <a:ext cx="7039708" cy="52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nsor GIF - Encontrar en GIFER">
            <a:extLst>
              <a:ext uri="{FF2B5EF4-FFF2-40B4-BE49-F238E27FC236}">
                <a16:creationId xmlns:a16="http://schemas.microsoft.com/office/drawing/2014/main" id="{D98EE22F-F4AB-4637-B785-553403924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4708" y="7661397"/>
            <a:ext cx="7039708" cy="46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29253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Alarma de proximidad LED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Condicional “</a:t>
            </a:r>
            <a:r>
              <a:rPr lang="es-ES" dirty="0" err="1"/>
              <a:t>If</a:t>
            </a:r>
            <a:r>
              <a:rPr lang="es-E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Salidas digitales</a:t>
            </a:r>
          </a:p>
          <a:p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Salidas analógicas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D7C7DCF-E2ED-4614-8665-8A887902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942" y="2000250"/>
            <a:ext cx="10715625" cy="971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64022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861270" y="6637603"/>
            <a:ext cx="20661457" cy="10987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pPr algn="ctr"/>
            <a:r>
              <a:rPr lang="es-ES" sz="6600" dirty="0"/>
              <a:t>PRECAUCIÓN</a:t>
            </a:r>
            <a:endParaRPr sz="6600" dirty="0"/>
          </a:p>
        </p:txBody>
      </p:sp>
      <p:sp>
        <p:nvSpPr>
          <p:cNvPr id="150" name="CuadroTexto 2"/>
          <p:cNvSpPr txBox="1"/>
          <p:nvPr/>
        </p:nvSpPr>
        <p:spPr>
          <a:xfrm>
            <a:off x="1571122" y="7736363"/>
            <a:ext cx="21241751" cy="25434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algn="ctr"/>
            <a:r>
              <a:rPr lang="es-ES" sz="4800" dirty="0"/>
              <a:t>TENER MUCHO CUIDADO AL CONECTAR LOS COMPONENTES, YA QUE UNA CONEXIÓN INCORRECTA PODRÍA DAÑAR SU COMPUTADOR.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Warning sign and caution concept Royalty Free Vector Image">
            <a:extLst>
              <a:ext uri="{FF2B5EF4-FFF2-40B4-BE49-F238E27FC236}">
                <a16:creationId xmlns:a16="http://schemas.microsoft.com/office/drawing/2014/main" id="{8B259D38-DB6C-49B6-B0E5-DD8884F0B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t="15599" r="17200" b="25598"/>
          <a:stretch/>
        </p:blipFill>
        <p:spPr bwMode="auto">
          <a:xfrm>
            <a:off x="10362844" y="2353319"/>
            <a:ext cx="3658312" cy="351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5247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uadroTexto 15"/>
          <p:cNvSpPr txBox="1"/>
          <p:nvPr/>
        </p:nvSpPr>
        <p:spPr>
          <a:xfrm>
            <a:off x="2049924" y="2022621"/>
            <a:ext cx="11898326" cy="32308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200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t>Gracias.</a:t>
            </a:r>
          </a:p>
        </p:txBody>
      </p:sp>
      <p:pic>
        <p:nvPicPr>
          <p:cNvPr id="21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1329" y="11507608"/>
            <a:ext cx="2980271" cy="511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861270" y="6637603"/>
            <a:ext cx="20661457" cy="10987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pPr algn="ctr"/>
            <a:r>
              <a:rPr lang="es-ES" sz="6600" dirty="0"/>
              <a:t>CREDENCIALES:</a:t>
            </a:r>
            <a:endParaRPr sz="6600" dirty="0"/>
          </a:p>
        </p:txBody>
      </p:sp>
      <p:sp>
        <p:nvSpPr>
          <p:cNvPr id="150" name="CuadroTexto 2"/>
          <p:cNvSpPr txBox="1"/>
          <p:nvPr/>
        </p:nvSpPr>
        <p:spPr>
          <a:xfrm>
            <a:off x="8637034" y="7736363"/>
            <a:ext cx="7109927" cy="25434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r>
              <a:rPr lang="es-ES" sz="4800" b="1" dirty="0"/>
              <a:t>SSID: </a:t>
            </a:r>
            <a:r>
              <a:rPr lang="es-ES" sz="4800" dirty="0"/>
              <a:t>UACH_14000_IoT</a:t>
            </a:r>
            <a:br>
              <a:rPr lang="es-ES" sz="4800" dirty="0"/>
            </a:br>
            <a:r>
              <a:rPr lang="es-ES" sz="4800" b="1" dirty="0"/>
              <a:t>CONTRASEÑA: </a:t>
            </a:r>
            <a:r>
              <a:rPr lang="es-ES" sz="4800" dirty="0"/>
              <a:t>UACH14000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8" name="Picture 10" descr="Wifi Logo Images – Browse 43,102 Stock Photos, Vectors, and Video | Adobe  Stock">
            <a:extLst>
              <a:ext uri="{FF2B5EF4-FFF2-40B4-BE49-F238E27FC236}">
                <a16:creationId xmlns:a16="http://schemas.microsoft.com/office/drawing/2014/main" id="{C7D46DF9-E449-4A54-BBE9-56A4B292B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7" b="28739"/>
          <a:stretch/>
        </p:blipFill>
        <p:spPr bwMode="auto">
          <a:xfrm>
            <a:off x="8118981" y="2337697"/>
            <a:ext cx="8146037" cy="351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2118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Objetivos de la sesión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642143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r>
              <a:rPr lang="es-ES" dirty="0"/>
              <a:t>Familiarizarse con el entorno de Arduino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Hardware y cableado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Arduino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Driver CH340G</a:t>
            </a:r>
          </a:p>
          <a:p>
            <a:endParaRPr lang="es-ES" dirty="0"/>
          </a:p>
          <a:p>
            <a:r>
              <a:rPr lang="es-ES" dirty="0"/>
              <a:t>Software (sintaxis y procesos)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Condiciones “</a:t>
            </a:r>
            <a:r>
              <a:rPr lang="es-ES" dirty="0" err="1"/>
              <a:t>If</a:t>
            </a:r>
            <a:r>
              <a:rPr lang="es-ES" dirty="0"/>
              <a:t>” y ciclos “</a:t>
            </a:r>
            <a:r>
              <a:rPr lang="es-ES" dirty="0" err="1"/>
              <a:t>For</a:t>
            </a:r>
            <a:r>
              <a:rPr lang="es-E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Entradas y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51" name="image13.jpeg" descr="image13.jpeg"/>
          <p:cNvPicPr>
            <a:picLocks noChangeAspect="1"/>
          </p:cNvPicPr>
          <p:nvPr/>
        </p:nvPicPr>
        <p:blipFill>
          <a:blip r:embed="rId3"/>
          <a:srcRect l="25831" r="25831"/>
          <a:stretch>
            <a:fillRect/>
          </a:stretch>
        </p:blipFill>
        <p:spPr>
          <a:xfrm>
            <a:off x="13335310" y="0"/>
            <a:ext cx="9964814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618251" y="2712408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Materiales para la sesión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618249" y="4275146"/>
            <a:ext cx="9276598" cy="830502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placa Arduino Nano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protoboard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módulo RGB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sensor ultrasónico HC-SR04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cable USB mini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1 computador con Arduino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Códigos:</a:t>
            </a:r>
          </a:p>
          <a:p>
            <a:r>
              <a:rPr lang="es-ES" dirty="0">
                <a:hlinkClick r:id="rId2"/>
              </a:rPr>
              <a:t>https://github.com/christian-leufulab/build_proximity_sensor.git</a:t>
            </a:r>
            <a:endParaRPr lang="es-ES" dirty="0"/>
          </a:p>
          <a:p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5C6CC51-353C-4F4A-9BDA-287DD5789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916" y="46552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B4D5E02B-122B-4CB9-A3F4-6EE87DB7C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575" y="605836"/>
            <a:ext cx="3938954" cy="393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D173FA59-F3ED-49F8-82B2-8B334CF5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905" y="4544790"/>
            <a:ext cx="3809999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39BE4B97-B646-41FB-BEAA-E0F93AB0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688" y="4275146"/>
            <a:ext cx="47625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F7349E5A-1AED-4C5F-B53B-C3937C01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905" y="8533150"/>
            <a:ext cx="4420467" cy="44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9451E7BC-5BB2-4032-B42A-18A2EDAFE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688" y="8533150"/>
            <a:ext cx="4762500" cy="3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236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7612640" y="877980"/>
            <a:ext cx="9158720" cy="151425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pPr algn="ctr"/>
            <a:r>
              <a:rPr lang="es-ES" dirty="0"/>
              <a:t>Funcionamiento de una </a:t>
            </a:r>
            <a:r>
              <a:rPr lang="es-ES" dirty="0" err="1"/>
              <a:t>protoboard</a:t>
            </a:r>
            <a:r>
              <a:rPr lang="es-ES" dirty="0"/>
              <a:t> o tablero de circuitos</a:t>
            </a: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How to use a breadboard">
            <a:extLst>
              <a:ext uri="{FF2B5EF4-FFF2-40B4-BE49-F238E27FC236}">
                <a16:creationId xmlns:a16="http://schemas.microsoft.com/office/drawing/2014/main" id="{464F0FFD-A233-4FF9-9D26-C8FBC4A93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31161" y="5857428"/>
            <a:ext cx="77914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2">
            <a:extLst>
              <a:ext uri="{FF2B5EF4-FFF2-40B4-BE49-F238E27FC236}">
                <a16:creationId xmlns:a16="http://schemas.microsoft.com/office/drawing/2014/main" id="{EF7358E7-3C17-431C-A775-DDF6D2139959}"/>
              </a:ext>
            </a:extLst>
          </p:cNvPr>
          <p:cNvSpPr txBox="1"/>
          <p:nvPr/>
        </p:nvSpPr>
        <p:spPr>
          <a:xfrm>
            <a:off x="3165695" y="3816265"/>
            <a:ext cx="6242074" cy="328211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Líneas rojas: Alimentación (+)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Líneas azules: Alimentación (-)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Líneas negras: Componentes</a:t>
            </a:r>
          </a:p>
          <a:p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026" name="Picture 2" descr="Arduino (Atmega328p) on a Breadboard - Electronics-Lab.com">
            <a:extLst>
              <a:ext uri="{FF2B5EF4-FFF2-40B4-BE49-F238E27FC236}">
                <a16:creationId xmlns:a16="http://schemas.microsoft.com/office/drawing/2014/main" id="{7804B279-A8FF-4621-9DB9-2962DAD9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940" y="3655927"/>
            <a:ext cx="8343900" cy="757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213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adroTexto 13"/>
          <p:cNvSpPr txBox="1"/>
          <p:nvPr/>
        </p:nvSpPr>
        <p:spPr>
          <a:xfrm>
            <a:off x="1618249" y="7541264"/>
            <a:ext cx="4832165" cy="110510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b="1" dirty="0"/>
              <a:t>Secuencia LED</a:t>
            </a:r>
          </a:p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dirty="0"/>
              <a:t>¿Cómo controlar salidas digitales?</a:t>
            </a:r>
            <a:endParaRPr dirty="0"/>
          </a:p>
        </p:txBody>
      </p:sp>
      <p:sp>
        <p:nvSpPr>
          <p:cNvPr id="174" name="CuadroTexto 1"/>
          <p:cNvSpPr txBox="1"/>
          <p:nvPr/>
        </p:nvSpPr>
        <p:spPr>
          <a:xfrm>
            <a:off x="1618249" y="1098405"/>
            <a:ext cx="10451254" cy="6001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3000" u="sng">
                <a:solidFill>
                  <a:srgbClr val="3842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rPr lang="es-ES" dirty="0"/>
              <a:t>ACTIVIDADES</a:t>
            </a:r>
            <a:endParaRPr dirty="0"/>
          </a:p>
        </p:txBody>
      </p:sp>
      <p:sp>
        <p:nvSpPr>
          <p:cNvPr id="175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76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849" y="5836716"/>
            <a:ext cx="1179709" cy="1179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028" y="5697399"/>
            <a:ext cx="1179709" cy="1319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2207" y="5867563"/>
            <a:ext cx="965217" cy="1296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n" descr="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8386" y="5867563"/>
            <a:ext cx="1148862" cy="114886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CuadroTexto 13"/>
          <p:cNvSpPr txBox="1"/>
          <p:nvPr/>
        </p:nvSpPr>
        <p:spPr>
          <a:xfrm>
            <a:off x="7124428" y="7541265"/>
            <a:ext cx="4832165" cy="110510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b="1" dirty="0"/>
              <a:t>Funcionamiento RGB</a:t>
            </a:r>
            <a:endParaRPr b="1" dirty="0"/>
          </a:p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pPr>
            <a:r>
              <a:rPr lang="es-ES" dirty="0"/>
              <a:t>¿Cómo controlar salidas analógicas?</a:t>
            </a:r>
            <a:endParaRPr dirty="0"/>
          </a:p>
        </p:txBody>
      </p:sp>
      <p:sp>
        <p:nvSpPr>
          <p:cNvPr id="182" name="CuadroTexto 13"/>
          <p:cNvSpPr txBox="1"/>
          <p:nvPr/>
        </p:nvSpPr>
        <p:spPr>
          <a:xfrm>
            <a:off x="12630607" y="7541265"/>
            <a:ext cx="4832165" cy="97686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b="1" dirty="0"/>
              <a:t>Principio de trabajo del sensor ultrasónico</a:t>
            </a:r>
          </a:p>
        </p:txBody>
      </p:sp>
      <p:sp>
        <p:nvSpPr>
          <p:cNvPr id="183" name="CuadroTexto 13"/>
          <p:cNvSpPr txBox="1"/>
          <p:nvPr/>
        </p:nvSpPr>
        <p:spPr>
          <a:xfrm>
            <a:off x="18136786" y="7541265"/>
            <a:ext cx="4832165" cy="15113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pPr>
            <a:r>
              <a:rPr lang="es-ES" b="1" dirty="0"/>
              <a:t>Alarma de proximidad LED</a:t>
            </a:r>
            <a:endParaRPr b="1" dirty="0"/>
          </a:p>
          <a:p>
            <a:pPr>
              <a:lnSpc>
                <a:spcPct val="110000"/>
              </a:lnSpc>
              <a:spcBef>
                <a:spcPts val="1000"/>
              </a:spcBef>
              <a:defRPr sz="2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pPr>
            <a:r>
              <a:rPr lang="es-ES" dirty="0"/>
              <a:t>¿Cómo controlar salidas mediante entradas?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9203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2967" y="877980"/>
            <a:ext cx="22618065" cy="11950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8" y="8903478"/>
            <a:ext cx="9748775" cy="391188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uadroTexto 15"/>
          <p:cNvSpPr txBox="1"/>
          <p:nvPr/>
        </p:nvSpPr>
        <p:spPr>
          <a:xfrm>
            <a:off x="20547200" y="1543763"/>
            <a:ext cx="2224269" cy="20116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90000"/>
              </a:lnSpc>
              <a:defRPr sz="12000">
                <a:solidFill>
                  <a:srgbClr val="384141"/>
                </a:solidFill>
                <a:latin typeface="Edge Sans L Bold"/>
                <a:ea typeface="Edge Sans L Bold"/>
                <a:cs typeface="Edge Sans L Bold"/>
                <a:sym typeface="Edge Sans L Bold"/>
              </a:defRPr>
            </a:lvl1pPr>
          </a:lstStyle>
          <a:p>
            <a:r>
              <a:t>01</a:t>
            </a:r>
          </a:p>
        </p:txBody>
      </p:sp>
      <p:sp>
        <p:nvSpPr>
          <p:cNvPr id="143" name="CuadroTexto 15"/>
          <p:cNvSpPr txBox="1"/>
          <p:nvPr/>
        </p:nvSpPr>
        <p:spPr>
          <a:xfrm>
            <a:off x="1913319" y="1726643"/>
            <a:ext cx="11898326" cy="184665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12000">
                <a:solidFill>
                  <a:srgbClr val="384141"/>
                </a:solidFill>
                <a:latin typeface="Neurial Grotesk Extrabold"/>
                <a:ea typeface="Neurial Grotesk Extrabold"/>
                <a:cs typeface="Neurial Grotesk Extrabold"/>
                <a:sym typeface="Neurial Grotesk Extrabold"/>
              </a:defRPr>
            </a:lvl1pPr>
          </a:lstStyle>
          <a:p>
            <a:r>
              <a:rPr lang="es-ES" dirty="0"/>
              <a:t>Secuencia LED</a:t>
            </a:r>
            <a:endParaRPr dirty="0"/>
          </a:p>
        </p:txBody>
      </p:sp>
      <p:sp>
        <p:nvSpPr>
          <p:cNvPr id="144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45" name="Imagen" descr="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067293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adroTexto 1"/>
          <p:cNvSpPr txBox="1"/>
          <p:nvPr/>
        </p:nvSpPr>
        <p:spPr>
          <a:xfrm>
            <a:off x="1396460" y="1898014"/>
            <a:ext cx="10451255" cy="8494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90000"/>
              </a:lnSpc>
              <a:defRPr sz="4800">
                <a:solidFill>
                  <a:srgbClr val="384241"/>
                </a:solidFill>
                <a:latin typeface="MessinaSans-Bold"/>
                <a:ea typeface="MessinaSans-Bold"/>
                <a:cs typeface="MessinaSans-Bold"/>
                <a:sym typeface="MessinaSans-Bold"/>
              </a:defRPr>
            </a:lvl1pPr>
          </a:lstStyle>
          <a:p>
            <a:r>
              <a:rPr lang="es-ES" dirty="0"/>
              <a:t>Secuencia LED</a:t>
            </a:r>
            <a:endParaRPr dirty="0"/>
          </a:p>
        </p:txBody>
      </p:sp>
      <p:sp>
        <p:nvSpPr>
          <p:cNvPr id="150" name="CuadroTexto 2"/>
          <p:cNvSpPr txBox="1"/>
          <p:nvPr/>
        </p:nvSpPr>
        <p:spPr>
          <a:xfrm>
            <a:off x="1396458" y="3460752"/>
            <a:ext cx="9276598" cy="453784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>
              <a:lnSpc>
                <a:spcPct val="120000"/>
              </a:lnSpc>
              <a:defRPr sz="3400">
                <a:solidFill>
                  <a:srgbClr val="384241"/>
                </a:solidFill>
                <a:latin typeface="Neurial Grotesk Light"/>
                <a:ea typeface="Neurial Grotesk Light"/>
                <a:cs typeface="Neurial Grotesk Light"/>
                <a:sym typeface="Neurial Grotesk Light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Definir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Utilizar temporizadores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Controlar salidas digitales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52" name="CuadroTexto 4"/>
          <p:cNvSpPr txBox="1"/>
          <p:nvPr/>
        </p:nvSpPr>
        <p:spPr>
          <a:xfrm rot="5400000">
            <a:off x="20654600" y="9364300"/>
            <a:ext cx="6522717" cy="5572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r">
              <a:lnSpc>
                <a:spcPct val="150000"/>
              </a:lnSpc>
              <a:defRPr sz="1800">
                <a:solidFill>
                  <a:srgbClr val="384140"/>
                </a:solidFill>
                <a:latin typeface="Neurial Grotesk Medium"/>
                <a:ea typeface="Neurial Grotesk Medium"/>
                <a:cs typeface="Neurial Grotesk Medium"/>
                <a:sym typeface="Neurial Grotesk Medium"/>
              </a:defRPr>
            </a:lvl1pPr>
          </a:lstStyle>
          <a:p>
            <a:r>
              <a:rPr lang="es-ES" dirty="0"/>
              <a:t>Construye un sensor de proximidad</a:t>
            </a:r>
            <a:endParaRPr dirty="0"/>
          </a:p>
        </p:txBody>
      </p:sp>
      <p:pic>
        <p:nvPicPr>
          <p:cNvPr id="15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7292" y="1580977"/>
            <a:ext cx="1697332" cy="291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FD4E1B5-D57D-4EE5-A839-4128EDE2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377" y="2497167"/>
            <a:ext cx="5994658" cy="449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FFB137-DC74-4983-863E-40A2BF45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179" y="8071766"/>
            <a:ext cx="7899055" cy="1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334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75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75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ema d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75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754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446</Words>
  <Application>Microsoft Office PowerPoint</Application>
  <PresentationFormat>Personalizado</PresentationFormat>
  <Paragraphs>119</Paragraphs>
  <Slides>20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Edge Sans L Bold</vt:lpstr>
      <vt:lpstr>MessinaSans-Bold</vt:lpstr>
      <vt:lpstr>Neurial Grotesk Extrabold</vt:lpstr>
      <vt:lpstr>Neurial Grotesk Light</vt:lpstr>
      <vt:lpstr>Neurial Grotesk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CHRISTIAN MAURICIO SANTIBANEZ SOTO</cp:lastModifiedBy>
  <cp:revision>5</cp:revision>
  <dcterms:modified xsi:type="dcterms:W3CDTF">2022-04-13T16:18:10Z</dcterms:modified>
</cp:coreProperties>
</file>